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62" r:id="rId15"/>
    <p:sldId id="270" r:id="rId16"/>
    <p:sldId id="291" r:id="rId17"/>
    <p:sldId id="272" r:id="rId18"/>
    <p:sldId id="273" r:id="rId19"/>
    <p:sldId id="271" r:id="rId20"/>
    <p:sldId id="274" r:id="rId21"/>
    <p:sldId id="275" r:id="rId22"/>
    <p:sldId id="277" r:id="rId23"/>
    <p:sldId id="278" r:id="rId24"/>
    <p:sldId id="292" r:id="rId25"/>
    <p:sldId id="293" r:id="rId26"/>
    <p:sldId id="280" r:id="rId27"/>
    <p:sldId id="294" r:id="rId28"/>
    <p:sldId id="281" r:id="rId29"/>
    <p:sldId id="295" r:id="rId30"/>
    <p:sldId id="283" r:id="rId31"/>
    <p:sldId id="284" r:id="rId32"/>
    <p:sldId id="296" r:id="rId33"/>
    <p:sldId id="285" r:id="rId34"/>
    <p:sldId id="298" r:id="rId35"/>
    <p:sldId id="286" r:id="rId36"/>
    <p:sldId id="287" r:id="rId37"/>
    <p:sldId id="299" r:id="rId38"/>
    <p:sldId id="300" r:id="rId39"/>
    <p:sldId id="302" r:id="rId40"/>
    <p:sldId id="288" r:id="rId41"/>
    <p:sldId id="303" r:id="rId42"/>
    <p:sldId id="30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CCCCFF"/>
    <a:srgbClr val="FF99CC"/>
    <a:srgbClr val="006600"/>
    <a:srgbClr val="33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3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54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67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06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4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14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6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26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79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440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8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90C516-92B9-4682-9DCC-973A3C10A0F5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F98996-7C47-432F-85DC-5D6F63895C8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ACEE87-3F15-4FF4-A0C1-290A2DF4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44" y="663486"/>
            <a:ext cx="11667744" cy="58808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8928B-A722-4DBB-BC16-F1DE962D84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914" y="313696"/>
            <a:ext cx="1615440" cy="1673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2C4AC-DE98-45FF-9CA3-08760D5F3E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36" y="54863"/>
            <a:ext cx="4474464" cy="1115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D2238-FE72-466B-8241-6F0F5050314F}"/>
              </a:ext>
            </a:extLst>
          </p:cNvPr>
          <p:cNvSpPr txBox="1"/>
          <p:nvPr/>
        </p:nvSpPr>
        <p:spPr>
          <a:xfrm>
            <a:off x="5260259" y="177513"/>
            <a:ext cx="355927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  <a:latin typeface="Arial Black" panose="020B0A04020102020204" pitchFamily="34" charset="0"/>
              </a:rPr>
              <a:t>18 грудня 2024 року</a:t>
            </a:r>
          </a:p>
          <a:p>
            <a:r>
              <a:rPr lang="uk-UA" b="1" dirty="0">
                <a:solidFill>
                  <a:srgbClr val="0000FF"/>
                </a:solidFill>
                <a:latin typeface="Arial Black" panose="020B0A04020102020204" pitchFamily="34" charset="0"/>
              </a:rPr>
              <a:t>Початок: 14.00.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C6AC1-B562-4FA2-B352-46B47C7B073A}"/>
              </a:ext>
            </a:extLst>
          </p:cNvPr>
          <p:cNvSpPr txBox="1"/>
          <p:nvPr/>
        </p:nvSpPr>
        <p:spPr>
          <a:xfrm>
            <a:off x="2654710" y="1150373"/>
            <a:ext cx="749218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00FF"/>
                </a:solidFill>
              </a:rPr>
              <a:t>Засідання міської школи молодого майстра «</a:t>
            </a:r>
            <a:r>
              <a:rPr lang="uk-UA" sz="2400" b="1">
                <a:solidFill>
                  <a:srgbClr val="0000FF"/>
                </a:solidFill>
              </a:rPr>
              <a:t>Сузір</a:t>
            </a:r>
            <a:r>
              <a:rPr lang="en-US" sz="2400" b="1">
                <a:solidFill>
                  <a:srgbClr val="0000FF"/>
                </a:solidFill>
              </a:rPr>
              <a:t>’</a:t>
            </a:r>
            <a:r>
              <a:rPr lang="uk-UA" sz="2400" b="1" dirty="0">
                <a:solidFill>
                  <a:srgbClr val="0000FF"/>
                </a:solidFill>
              </a:rPr>
              <a:t>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F3531-6716-410D-9400-BF36AC0333DF}"/>
              </a:ext>
            </a:extLst>
          </p:cNvPr>
          <p:cNvSpPr txBox="1"/>
          <p:nvPr/>
        </p:nvSpPr>
        <p:spPr>
          <a:xfrm>
            <a:off x="3008376" y="286207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590331E-A27B-4769-813A-7B543CA3CF33}"/>
              </a:ext>
            </a:extLst>
          </p:cNvPr>
          <p:cNvSpPr/>
          <p:nvPr/>
        </p:nvSpPr>
        <p:spPr>
          <a:xfrm>
            <a:off x="466344" y="2468881"/>
            <a:ext cx="111831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</a:t>
            </a:r>
            <a:r>
              <a:rPr lang="uk-UA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координаційної  роботи </a:t>
            </a:r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інновацій. Подолання </a:t>
            </a:r>
            <a:r>
              <a:rPr lang="uk-UA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антиінноваційних</a:t>
            </a:r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бар'єрів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D14E88-0720-49A9-88AC-42E379D94B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623" y="4380036"/>
            <a:ext cx="1877731" cy="21642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A47C0-2E8C-453D-8EB7-D5404A3146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376" y="5978087"/>
            <a:ext cx="716342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3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9CE9B3-3EB6-4F90-8CF4-0062A40693B5}"/>
              </a:ext>
            </a:extLst>
          </p:cNvPr>
          <p:cNvSpPr/>
          <p:nvPr/>
        </p:nvSpPr>
        <p:spPr>
          <a:xfrm>
            <a:off x="412955" y="235974"/>
            <a:ext cx="8731045" cy="347787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Визначення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мети</a:t>
            </a:r>
          </a:p>
          <a:p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Коли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актуальність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освітньої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інновації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сформована 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визначається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мета</a:t>
            </a:r>
            <a:r>
              <a:rPr lang="ru-RU" sz="2800" dirty="0">
                <a:latin typeface="Arial Black" panose="020B0A04020102020204" pitchFamily="34" charset="0"/>
              </a:rPr>
              <a:t>. </a:t>
            </a:r>
          </a:p>
          <a:p>
            <a:endParaRPr lang="ru-RU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Щоб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правильно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сформулювати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мету,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потрібно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чітко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визначити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суть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проблеми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очікувані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720BC-67E3-46CA-B8AA-93E8623273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96" y="1249491"/>
            <a:ext cx="10522608" cy="43590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72F49-5982-441D-A565-C5AEF118C6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091" y="3429000"/>
            <a:ext cx="4226473" cy="2794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3EB747-F731-47DB-8B86-5157EEBEFD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05" y="235974"/>
            <a:ext cx="3384140" cy="25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4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60FA19D-5451-449F-BAC4-AF40EF1B9EBA}"/>
              </a:ext>
            </a:extLst>
          </p:cNvPr>
          <p:cNvSpPr/>
          <p:nvPr/>
        </p:nvSpPr>
        <p:spPr>
          <a:xfrm>
            <a:off x="206478" y="196644"/>
            <a:ext cx="8190270" cy="628281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Також ретельно слід продумати та розробити, з урахуванням теми освітньої інновації програму (план, проект) комплексних дій із зазначенням строків й етапів реалізації інноваційної освітньої діяльності (заходи щодо реалізації завдань, зокрема системи методичної роботи, моніторингу, контролю);</a:t>
            </a:r>
          </a:p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-	визначити чіткі параметри та критерії оцінювання якості інноваційного процесу.</a:t>
            </a:r>
          </a:p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-	спрогнозувати очікувані результати втілення освітньої інновації.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E577F1-E4AA-417B-9C16-623F61D8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748" y="2414124"/>
            <a:ext cx="3470787" cy="28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8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FEFD6C9-4C49-4FEC-AC55-6A04B8ACB424}"/>
              </a:ext>
            </a:extLst>
          </p:cNvPr>
          <p:cNvSpPr/>
          <p:nvPr/>
        </p:nvSpPr>
        <p:spPr>
          <a:xfrm>
            <a:off x="698090" y="530942"/>
            <a:ext cx="8445910" cy="335476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Нормативний супровід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Після ухвалення рішення педагогічною радою про здійснення інноваційної освітньої діяльності необхідно забезпечити нормативний супровід інноваційного процесу.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44715-241E-442B-AB9B-CA6A2BE8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84" y="3635630"/>
            <a:ext cx="4972665" cy="26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6F1B01E-8840-473D-8EB4-126F7637EEAC}"/>
              </a:ext>
            </a:extLst>
          </p:cNvPr>
          <p:cNvSpPr/>
          <p:nvPr/>
        </p:nvSpPr>
        <p:spPr>
          <a:xfrm>
            <a:off x="228600" y="566928"/>
            <a:ext cx="8915400" cy="5816977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Керівник закладу з огляду на інноваційні завдання:</a:t>
            </a:r>
          </a:p>
          <a:p>
            <a:endParaRPr lang="uk-UA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•	</a:t>
            </a:r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створити експертні, творчі групи, залучені до інноваційної діяльності;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•	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схвалити педагогічною радою </a:t>
            </a:r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положення про інноваційну освітню діяльність та її програму;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•	видати наказ про організацію та проведення інноваційної освітньої діяльності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9CC11D-1BC5-409D-B098-F78BCA0E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04" y="2770632"/>
            <a:ext cx="3685032" cy="27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E05A0D6-5CBF-46EC-8352-F633E6FD28F2}"/>
              </a:ext>
            </a:extLst>
          </p:cNvPr>
          <p:cNvSpPr/>
          <p:nvPr/>
        </p:nvSpPr>
        <p:spPr>
          <a:xfrm>
            <a:off x="402336" y="621792"/>
            <a:ext cx="6163056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Аби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якісно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управляти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інноваційним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процесом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,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керівник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 закладу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має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сприяти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створенню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послідовному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поповненню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банку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освітніх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інновацій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— картотеки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, в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якій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зафіксоване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кожне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нововведення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у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навчальному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закладі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1758D-C8C9-473A-AAF0-1E5C56A6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5392" y="272360"/>
            <a:ext cx="4572000" cy="5634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22B0CF-26D5-49EA-AB09-BDE63048A1B9}"/>
              </a:ext>
            </a:extLst>
          </p:cNvPr>
          <p:cNvSpPr txBox="1"/>
          <p:nvPr/>
        </p:nvSpPr>
        <p:spPr>
          <a:xfrm>
            <a:off x="11137392" y="427757"/>
            <a:ext cx="8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</a:t>
            </a:r>
          </a:p>
        </p:txBody>
      </p:sp>
    </p:spTree>
    <p:extLst>
      <p:ext uri="{BB962C8B-B14F-4D97-AF65-F5344CB8AC3E}">
        <p14:creationId xmlns:p14="http://schemas.microsoft.com/office/powerpoint/2010/main" val="168208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CBD97CD-356D-4644-835E-EB0D37BD08E7}"/>
              </a:ext>
            </a:extLst>
          </p:cNvPr>
          <p:cNvSpPr/>
          <p:nvPr/>
        </p:nvSpPr>
        <p:spPr>
          <a:xfrm>
            <a:off x="137160" y="351955"/>
            <a:ext cx="11942064" cy="70788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Підбиття результатів підготовчого етапу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14B3F55-B2AD-4C19-A29A-DCBBC487BCAF}"/>
              </a:ext>
            </a:extLst>
          </p:cNvPr>
          <p:cNvSpPr/>
          <p:nvPr/>
        </p:nvSpPr>
        <p:spPr>
          <a:xfrm>
            <a:off x="3624073" y="3027332"/>
            <a:ext cx="8439912" cy="31085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	продуктивної роботи творчої групи, яка розроблятиме положення про діяльність її членів, положення про інноваційну діяльність за визначеною темою, програми (проекту, плану) впровадження інновації та карту інноваційної діяльності;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B76DF2-A398-4B20-93F7-DF1395BCC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12" y="1370070"/>
            <a:ext cx="3413761" cy="2827026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BD38BEF-CEDA-496E-93D5-0DFC1139C6CC}"/>
              </a:ext>
            </a:extLst>
          </p:cNvPr>
          <p:cNvSpPr/>
          <p:nvPr/>
        </p:nvSpPr>
        <p:spPr>
          <a:xfrm>
            <a:off x="4255009" y="1211450"/>
            <a:ext cx="6096000" cy="1815882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На підготовчому етапі упровадження інноваційної освітньої діяльності керівник  має забезпечити умови для:</a:t>
            </a:r>
          </a:p>
        </p:txBody>
      </p:sp>
    </p:spTree>
    <p:extLst>
      <p:ext uri="{BB962C8B-B14F-4D97-AF65-F5344CB8AC3E}">
        <p14:creationId xmlns:p14="http://schemas.microsoft.com/office/powerpoint/2010/main" val="244725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CBD97CD-356D-4644-835E-EB0D37BD08E7}"/>
              </a:ext>
            </a:extLst>
          </p:cNvPr>
          <p:cNvSpPr/>
          <p:nvPr/>
        </p:nvSpPr>
        <p:spPr>
          <a:xfrm>
            <a:off x="137160" y="351955"/>
            <a:ext cx="11942064" cy="70788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Підбиття результатів підготовчого етапу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BD38BEF-CEDA-496E-93D5-0DFC1139C6CC}"/>
              </a:ext>
            </a:extLst>
          </p:cNvPr>
          <p:cNvSpPr/>
          <p:nvPr/>
        </p:nvSpPr>
        <p:spPr>
          <a:xfrm>
            <a:off x="201168" y="1011122"/>
            <a:ext cx="8028431" cy="138499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На підготовчому етапі упровадження інноваційної освітньої діяльності керівник  має забезпечити умови для: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B6175-E985-4036-80B1-ED253489A5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547"/>
            <a:ext cx="6395258" cy="41639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5D229A-F499-4D6A-A631-DC3A0D934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8" y="1901953"/>
            <a:ext cx="3509835" cy="3182112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E3B53E3-85C1-4AB5-AE98-A97869FB46DD}"/>
              </a:ext>
            </a:extLst>
          </p:cNvPr>
          <p:cNvSpPr/>
          <p:nvPr/>
        </p:nvSpPr>
        <p:spPr>
          <a:xfrm>
            <a:off x="5683966" y="5264457"/>
            <a:ext cx="6395258" cy="1323439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Завершується</a:t>
            </a:r>
            <a:r>
              <a:rPr lang="ru-RU" sz="2000" i="1" dirty="0"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цей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етап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виданням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керівником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 наказу про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організацію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 та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проведення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інноваційної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освітньої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63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0FAF287-C5C2-4C66-8603-F30DD1C81D59}"/>
              </a:ext>
            </a:extLst>
          </p:cNvPr>
          <p:cNvSpPr/>
          <p:nvPr/>
        </p:nvSpPr>
        <p:spPr>
          <a:xfrm>
            <a:off x="204216" y="289251"/>
            <a:ext cx="7906512" cy="5940088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У наказі  визначають:</a:t>
            </a:r>
          </a:p>
          <a:p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у констатуючій частині — основні напрями інноваційної освітньої діяльності;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у розпорядчій частині — затвердження таких документів: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8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Положення 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про інноваційну освітню діяльність у закладі;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Програми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інноваційної освітньої діяльності;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Положення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про творчу групу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2B5C59-E804-46C9-BC95-C6E08E2E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44" y="448056"/>
            <a:ext cx="3281750" cy="25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5E458BD-4367-4C3F-BE13-0504B79AB92E}"/>
              </a:ext>
            </a:extLst>
          </p:cNvPr>
          <p:cNvSpPr/>
          <p:nvPr/>
        </p:nvSpPr>
        <p:spPr>
          <a:xfrm>
            <a:off x="521208" y="676656"/>
            <a:ext cx="8622792" cy="483209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Важливими документами, які підтверджують інноваційну діяльність, є також:</a:t>
            </a:r>
          </a:p>
          <a:p>
            <a:endParaRPr lang="uk-UA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• карти інноваційної діяльності;</a:t>
            </a: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• довідки (звіти) за результатами інноваційної діяльності;</a:t>
            </a: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• досвід, представлений у формі методичних збірок, посібників, програм тощо, як результат інноваційної діяльності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9A69CE-9611-410F-8228-DC138BC0A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747" y="1609344"/>
            <a:ext cx="322959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7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59E796E-6AA2-49AA-BC52-62F5D55E05C3}"/>
              </a:ext>
            </a:extLst>
          </p:cNvPr>
          <p:cNvSpPr/>
          <p:nvPr/>
        </p:nvSpPr>
        <p:spPr>
          <a:xfrm>
            <a:off x="118872" y="301752"/>
            <a:ext cx="8723376" cy="550920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Організаційно-прогностичний етап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Будь-яка діяльність має бути заснована на бажанні її здійснювати та відповідати певним очікуванням.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Тож під час організаційно-прогностичного етапу керівник навчального закладу має забезпечити цілеспрямовану інноваційну освітню діяльність педагогічного колективу,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одночасно оцінюючи проміжні результати її втілення.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06E03-A9EB-4136-A234-3B40F8C40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878" y="2377249"/>
            <a:ext cx="31432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897C30-AB81-4753-BF17-BF85D487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85435"/>
            <a:ext cx="10469880" cy="828965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00FF"/>
                </a:solidFill>
                <a:latin typeface="Arial Black" panose="020B0A04020102020204" pitchFamily="34" charset="0"/>
              </a:rPr>
              <a:t>вимоги до фахівців </a:t>
            </a:r>
            <a:r>
              <a:rPr lang="uk-UA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дошкілля</a:t>
            </a:r>
            <a:r>
              <a:rPr lang="uk-UA" dirty="0">
                <a:solidFill>
                  <a:srgbClr val="0000FF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766B2D1-126E-4818-9E1A-570561035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365" y="983422"/>
            <a:ext cx="5602420" cy="4023360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професіоналізм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мобільність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здатність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до </a:t>
            </a: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творчого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використання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нової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інформації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та практичного </a:t>
            </a: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упровадження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освітніх</a:t>
            </a: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технологій</a:t>
            </a:r>
            <a:endParaRPr lang="uk-UA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46483DD-9E8A-4705-B10B-7EDBC756D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83422"/>
            <a:ext cx="5826596" cy="1693878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Інноваційна освітня діяльність</a:t>
            </a:r>
          </a:p>
          <a:p>
            <a:r>
              <a:rPr lang="uk-U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сприяє підвищенню якості освітнього процесу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9EAD94-632C-4390-AC57-2EE929F82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69" y="2677300"/>
            <a:ext cx="5330952" cy="38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02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57DC4EA-D71C-48D6-A062-4E0CA96E418A}"/>
              </a:ext>
            </a:extLst>
          </p:cNvPr>
          <p:cNvSpPr/>
          <p:nvPr/>
        </p:nvSpPr>
        <p:spPr>
          <a:xfrm>
            <a:off x="2935224" y="152008"/>
            <a:ext cx="7991856" cy="550920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Забезпечення цілеспрямованої діяльності</a:t>
            </a:r>
          </a:p>
          <a:p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на цьому етапі  педагогічні працівники мають належно опанувати зміст інноваційної освітньої діяльності.</a:t>
            </a:r>
          </a:p>
          <a:p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Також потрібно подбати про відповідне матеріально-технічне та навчально-методичне забезпечення інноваційного процесу,</a:t>
            </a:r>
          </a:p>
          <a:p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а в деяких випадках — і про кадрове забезпечення</a:t>
            </a:r>
            <a:r>
              <a:rPr lang="uk-UA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0C509-799B-415F-B0A1-3E2E0FCA0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776" y="2958208"/>
            <a:ext cx="1642204" cy="16493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ACCAEE-1CFB-412C-B918-30D361D0A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0" y="59228"/>
            <a:ext cx="2898980" cy="28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3B10041-2342-495D-A2B9-3552DEDD0630}"/>
              </a:ext>
            </a:extLst>
          </p:cNvPr>
          <p:cNvSpPr/>
          <p:nvPr/>
        </p:nvSpPr>
        <p:spPr>
          <a:xfrm>
            <a:off x="98765" y="1347691"/>
            <a:ext cx="8588035" cy="544764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endParaRPr lang="uk-UA" sz="3600" dirty="0">
              <a:latin typeface="Arial Black" panose="020B0A04020102020204" pitchFamily="34" charset="0"/>
            </a:endParaRPr>
          </a:p>
          <a:p>
            <a:r>
              <a:rPr lang="uk-UA" sz="2400" i="1" dirty="0">
                <a:solidFill>
                  <a:srgbClr val="7030A0"/>
                </a:solidFill>
                <a:latin typeface="Arial Black" panose="020B0A04020102020204" pitchFamily="34" charset="0"/>
              </a:rPr>
              <a:t>Оцінювання проміжних результатів провадження інноваційного процесу дає можливість прогнозувати подальшу інноваційну освітню діяльність. </a:t>
            </a:r>
          </a:p>
          <a:p>
            <a:endParaRPr lang="uk-UA" sz="24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sz="2400" i="1" dirty="0">
                <a:solidFill>
                  <a:srgbClr val="7030A0"/>
                </a:solidFill>
                <a:latin typeface="Arial Black" panose="020B0A04020102020204" pitchFamily="34" charset="0"/>
              </a:rPr>
              <a:t> Мають бути передбачені різні види (оперативний, тематичний, підсумковий) </a:t>
            </a:r>
          </a:p>
          <a:p>
            <a:endParaRPr lang="uk-UA" sz="24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sz="2400" i="1" dirty="0">
                <a:solidFill>
                  <a:srgbClr val="7030A0"/>
                </a:solidFill>
                <a:latin typeface="Arial Black" panose="020B0A04020102020204" pitchFamily="34" charset="0"/>
              </a:rPr>
              <a:t>та форми (адміністративний, адміністративно-педагогічний, самоконтроль, суспільно-педагогічний) </a:t>
            </a:r>
            <a:r>
              <a:rPr lang="uk-UA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контролю інноваційного процесу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58EA2F-85D2-4117-B3F4-268339883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088" y="1124712"/>
            <a:ext cx="4255008" cy="3721381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86C7D53-8F11-455F-9133-48623EF3F78E}"/>
              </a:ext>
            </a:extLst>
          </p:cNvPr>
          <p:cNvSpPr/>
          <p:nvPr/>
        </p:nvSpPr>
        <p:spPr>
          <a:xfrm>
            <a:off x="850392" y="336542"/>
            <a:ext cx="10416779" cy="646331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Оцінювання проміжних результатів</a:t>
            </a:r>
          </a:p>
        </p:txBody>
      </p:sp>
    </p:spTree>
    <p:extLst>
      <p:ext uri="{BB962C8B-B14F-4D97-AF65-F5344CB8AC3E}">
        <p14:creationId xmlns:p14="http://schemas.microsoft.com/office/powerpoint/2010/main" val="150721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FD25FD8-F059-42E5-8A50-6DF10730A9E5}"/>
              </a:ext>
            </a:extLst>
          </p:cNvPr>
          <p:cNvSpPr/>
          <p:nvPr/>
        </p:nvSpPr>
        <p:spPr>
          <a:xfrm>
            <a:off x="4901184" y="593026"/>
            <a:ext cx="6557821" cy="48320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Заходи контролю мають бути побудовані на гуманістичних принципах.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Основним завданням контролю є об’єктивне, комплексне оцінювання інноваційного процесу на всіх етапах його провадження, прогнозування результатів реалізації освітніх інновацій</a:t>
            </a:r>
            <a:r>
              <a:rPr lang="uk-UA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59C9D-9490-4EF9-8779-FA58BD6A42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23" y="437016"/>
            <a:ext cx="4463845" cy="30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C00FB55-713B-4F0F-AE75-38DBACBF3CDA}"/>
              </a:ext>
            </a:extLst>
          </p:cNvPr>
          <p:cNvSpPr/>
          <p:nvPr/>
        </p:nvSpPr>
        <p:spPr>
          <a:xfrm>
            <a:off x="2975375" y="3138392"/>
            <a:ext cx="7836408" cy="295465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На цьому етапі відбувається реалізація змісту і завдань інноваційної освітньої діяльності. </a:t>
            </a:r>
          </a:p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А це дає підстави для науково-теоретичного і практичного обґрунтування освітньої інновації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FC9458-6457-49EF-BEFF-8ED4960FDF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35" y="1226006"/>
            <a:ext cx="2804037" cy="28040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6677BD-CA31-4572-ACB1-103AC1E63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456" y="1373600"/>
            <a:ext cx="2469094" cy="184724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778423E-040B-4FDA-9447-CDE4E86A51B4}"/>
              </a:ext>
            </a:extLst>
          </p:cNvPr>
          <p:cNvSpPr/>
          <p:nvPr/>
        </p:nvSpPr>
        <p:spPr>
          <a:xfrm>
            <a:off x="853843" y="456565"/>
            <a:ext cx="9995044" cy="769441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Пошуково-формувальний</a:t>
            </a:r>
            <a:r>
              <a:rPr lang="uk-UA" sz="4400" dirty="0">
                <a:latin typeface="Arial Black" panose="020B0A04020102020204" pitchFamily="34" charset="0"/>
              </a:rPr>
              <a:t> </a:t>
            </a:r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етап</a:t>
            </a:r>
          </a:p>
        </p:txBody>
      </p:sp>
    </p:spTree>
    <p:extLst>
      <p:ext uri="{BB962C8B-B14F-4D97-AF65-F5344CB8AC3E}">
        <p14:creationId xmlns:p14="http://schemas.microsoft.com/office/powerpoint/2010/main" val="250569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11069DF-36B4-457B-A9D3-F319EC164C36}"/>
              </a:ext>
            </a:extLst>
          </p:cNvPr>
          <p:cNvSpPr/>
          <p:nvPr/>
        </p:nvSpPr>
        <p:spPr>
          <a:xfrm>
            <a:off x="5110537" y="3265962"/>
            <a:ext cx="6777056" cy="156966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Упроваджуючи освітню інновацію, важливо довести її дієвість </a:t>
            </a:r>
            <a:r>
              <a:rPr lang="uk-UA" sz="32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2814A-A0C1-4CDB-85F0-6B8478CBFE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056" y="2551642"/>
            <a:ext cx="4131392" cy="398201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A5428-2C9D-4EBD-A4B7-ECE77F20A3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67" y="196303"/>
            <a:ext cx="3521792" cy="235533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51AE948-4878-4A42-B256-A638FBDB0190}"/>
              </a:ext>
            </a:extLst>
          </p:cNvPr>
          <p:cNvSpPr/>
          <p:nvPr/>
        </p:nvSpPr>
        <p:spPr>
          <a:xfrm>
            <a:off x="4081240" y="272534"/>
            <a:ext cx="7653057" cy="1323439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Визначення </a:t>
            </a:r>
          </a:p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інноваційного потенціалу</a:t>
            </a:r>
          </a:p>
        </p:txBody>
      </p:sp>
    </p:spTree>
    <p:extLst>
      <p:ext uri="{BB962C8B-B14F-4D97-AF65-F5344CB8AC3E}">
        <p14:creationId xmlns:p14="http://schemas.microsoft.com/office/powerpoint/2010/main" val="2583604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51EE573-36EE-41C9-AF40-B4F7A6300611}"/>
              </a:ext>
            </a:extLst>
          </p:cNvPr>
          <p:cNvSpPr/>
          <p:nvPr/>
        </p:nvSpPr>
        <p:spPr>
          <a:xfrm>
            <a:off x="237744" y="1415302"/>
            <a:ext cx="9272016" cy="483209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Під час реалізації змісту і завдань інноваційної освітньої діяльності обов’язково фіксують перешкоди, що стають на заваді інноваційному процесу. </a:t>
            </a: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Вони можуть стосуватися будь-якої сфери — соціальної, правової, матеріально-технічної, фінансової тощо.</a:t>
            </a:r>
          </a:p>
          <a:p>
            <a:endParaRPr lang="uk-UA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Усі випадки успішного подолання перешкод, що стали на заваді інноваційному процесу фіксуються</a:t>
            </a:r>
            <a:r>
              <a:rPr lang="uk-UA" dirty="0"/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C8FA9CE-9696-4424-B732-4F6EA4A222A1}"/>
              </a:ext>
            </a:extLst>
          </p:cNvPr>
          <p:cNvSpPr/>
          <p:nvPr/>
        </p:nvSpPr>
        <p:spPr>
          <a:xfrm>
            <a:off x="650833" y="382262"/>
            <a:ext cx="7061549" cy="769441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Подолання перешкод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879A86-BD31-4258-A497-B0275D9E8A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376" y="382262"/>
            <a:ext cx="3230880" cy="27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E6EDC3F-1FCD-4D07-8D74-760A46F0C43A}"/>
              </a:ext>
            </a:extLst>
          </p:cNvPr>
          <p:cNvSpPr/>
          <p:nvPr/>
        </p:nvSpPr>
        <p:spPr>
          <a:xfrm>
            <a:off x="185928" y="1659285"/>
            <a:ext cx="8628888" cy="3170099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здійснювати аналізування інноваційного процесу доречно 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всебічно</a:t>
            </a:r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</a:p>
          <a:p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щоб мати змогу врахувати різні погляди на нього — з позицій педагогів, дітей та батьків.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1E0F11A-2DF8-4204-BED3-FC8B5A1E3FD0}"/>
              </a:ext>
            </a:extLst>
          </p:cNvPr>
          <p:cNvSpPr/>
          <p:nvPr/>
        </p:nvSpPr>
        <p:spPr>
          <a:xfrm>
            <a:off x="2191570" y="229973"/>
            <a:ext cx="7546789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Аналізування </a:t>
            </a:r>
          </a:p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інноваційного процесу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7B712-BB9D-411A-94A8-65D6625F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431" y="2029968"/>
            <a:ext cx="3977641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6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0EEED32-C355-46CC-9FF3-4DD2E608B524}"/>
              </a:ext>
            </a:extLst>
          </p:cNvPr>
          <p:cNvSpPr/>
          <p:nvPr/>
        </p:nvSpPr>
        <p:spPr>
          <a:xfrm>
            <a:off x="222504" y="1649758"/>
            <a:ext cx="9012936" cy="3662541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Аналізування інноваційного процесу здійснює </a:t>
            </a:r>
            <a:r>
              <a:rPr lang="uk-UA" sz="3600" dirty="0">
                <a:solidFill>
                  <a:srgbClr val="7030A0"/>
                </a:solidFill>
                <a:latin typeface="Arial Black" panose="020B0A04020102020204" pitchFamily="34" charset="0"/>
              </a:rPr>
              <a:t>експертна група</a:t>
            </a:r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Вона визначає питання втілення освітньої інновації, які були недостатньо розглянуті. 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Результати експертного аналізування інноваційного процесу розглядають на засіданні педагогічної ради.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DF2D5-0CFD-4C46-BC37-2C9B0333B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440" y="1521742"/>
            <a:ext cx="2516565" cy="324250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1E0F11A-2DF8-4204-BED3-FC8B5A1E3FD0}"/>
              </a:ext>
            </a:extLst>
          </p:cNvPr>
          <p:cNvSpPr/>
          <p:nvPr/>
        </p:nvSpPr>
        <p:spPr>
          <a:xfrm>
            <a:off x="1944682" y="321413"/>
            <a:ext cx="7546789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Аналізування </a:t>
            </a:r>
          </a:p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інноваційного процесу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EEAA14A-D71D-4094-A100-6B4BEAA79A0E}"/>
              </a:ext>
            </a:extLst>
          </p:cNvPr>
          <p:cNvSpPr/>
          <p:nvPr/>
        </p:nvSpPr>
        <p:spPr>
          <a:xfrm>
            <a:off x="3791712" y="5272075"/>
            <a:ext cx="8199120" cy="138499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За потреби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педагогічна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рада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схвалює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програму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регулювання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і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корекції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інноваційного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процесу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90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128BA8-2AB2-4FF8-8784-1B43215D13A5}"/>
              </a:ext>
            </a:extLst>
          </p:cNvPr>
          <p:cNvSpPr/>
          <p:nvPr/>
        </p:nvSpPr>
        <p:spPr>
          <a:xfrm>
            <a:off x="4898386" y="2385525"/>
            <a:ext cx="6096000" cy="2677656"/>
          </a:xfrm>
          <a:prstGeom prst="rect">
            <a:avLst/>
          </a:prstGeom>
          <a:solidFill>
            <a:srgbClr val="CCCCFF"/>
          </a:solidFill>
        </p:spPr>
        <p:txBody>
          <a:bodyPr>
            <a:spAutoFit/>
          </a:bodyPr>
          <a:lstStyle/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Узагальнення результатів інноваційної освітньої діяльності відбувається за реалізації усіх її завдань, тобто апробування в умовах конкретного закладу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19D0F0-6BDC-4409-996C-73ECF9717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99" y="2195375"/>
            <a:ext cx="3609145" cy="2706859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2DF7A1A-0D77-4F0B-B2B1-FFCC30FDDF85}"/>
              </a:ext>
            </a:extLst>
          </p:cNvPr>
          <p:cNvSpPr/>
          <p:nvPr/>
        </p:nvSpPr>
        <p:spPr>
          <a:xfrm>
            <a:off x="0" y="197237"/>
            <a:ext cx="11152412" cy="1323439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Узагальнювально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-впроваджувальний</a:t>
            </a:r>
          </a:p>
          <a:p>
            <a:pPr algn="ctr"/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етап</a:t>
            </a:r>
          </a:p>
        </p:txBody>
      </p:sp>
    </p:spTree>
    <p:extLst>
      <p:ext uri="{BB962C8B-B14F-4D97-AF65-F5344CB8AC3E}">
        <p14:creationId xmlns:p14="http://schemas.microsoft.com/office/powerpoint/2010/main" val="1536039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2DF7A1A-0D77-4F0B-B2B1-FFCC30FDDF85}"/>
              </a:ext>
            </a:extLst>
          </p:cNvPr>
          <p:cNvSpPr/>
          <p:nvPr/>
        </p:nvSpPr>
        <p:spPr>
          <a:xfrm>
            <a:off x="0" y="197237"/>
            <a:ext cx="11152412" cy="1323439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Узагальнювально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-впроваджувальний</a:t>
            </a:r>
          </a:p>
          <a:p>
            <a:pPr algn="ctr"/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етап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6F9E6-3FC1-48E7-85A4-66BFDD4D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1150070"/>
            <a:ext cx="4025246" cy="436461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F22EFFB-4856-45B8-B797-C30850B42FE7}"/>
              </a:ext>
            </a:extLst>
          </p:cNvPr>
          <p:cNvSpPr/>
          <p:nvPr/>
        </p:nvSpPr>
        <p:spPr>
          <a:xfrm>
            <a:off x="4298623" y="1520676"/>
            <a:ext cx="6765303" cy="452431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На цьому етапі визначають: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	ступінь ефективності освітньої інновації;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32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результативність втілення інноваційної освітньої діяльності в умовах конкретного навчального закладу</a:t>
            </a:r>
          </a:p>
        </p:txBody>
      </p:sp>
    </p:spTree>
    <p:extLst>
      <p:ext uri="{BB962C8B-B14F-4D97-AF65-F5344CB8AC3E}">
        <p14:creationId xmlns:p14="http://schemas.microsoft.com/office/powerpoint/2010/main" val="16871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3AF4B-AC13-4354-BBD2-3B7FA76A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645"/>
            <a:ext cx="3200400" cy="1671484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uk-UA" dirty="0">
                <a:latin typeface="Arial Black" panose="020B0A04020102020204" pitchFamily="34" charset="0"/>
              </a:rPr>
              <a:t>Інноваційні педагогічні технології -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E53442-24BB-4C64-A4E3-1FF941CD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22" y="338435"/>
            <a:ext cx="5791200" cy="500048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охоплюють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освітній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процес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від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визначення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мети до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результатів</a:t>
            </a:r>
            <a:endParaRPr lang="uk-UA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09E210-595E-4ED0-B37E-4F4F3710A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91" y="2084439"/>
            <a:ext cx="3883742" cy="4576916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r>
              <a:rPr lang="ru-RU" sz="2800" i="1" dirty="0" err="1">
                <a:latin typeface="Arial Black" panose="020B0A04020102020204" pitchFamily="34" charset="0"/>
              </a:rPr>
              <a:t>цілеспрямоване</a:t>
            </a:r>
            <a:r>
              <a:rPr lang="ru-RU" sz="2800" i="1" dirty="0">
                <a:latin typeface="Arial Black" panose="020B0A04020102020204" pitchFamily="34" charset="0"/>
              </a:rPr>
              <a:t>, </a:t>
            </a:r>
            <a:r>
              <a:rPr lang="ru-RU" sz="2800" i="1" dirty="0" err="1">
                <a:latin typeface="Arial Black" panose="020B0A04020102020204" pitchFamily="34" charset="0"/>
              </a:rPr>
              <a:t>систематичне</a:t>
            </a:r>
            <a:r>
              <a:rPr lang="ru-RU" sz="2800" i="1" dirty="0">
                <a:latin typeface="Arial Black" panose="020B0A04020102020204" pitchFamily="34" charset="0"/>
              </a:rPr>
              <a:t> й </a:t>
            </a:r>
            <a:r>
              <a:rPr lang="ru-RU" sz="2800" i="1" dirty="0" err="1">
                <a:latin typeface="Arial Black" panose="020B0A04020102020204" pitchFamily="34" charset="0"/>
              </a:rPr>
              <a:t>послідовне</a:t>
            </a:r>
            <a:r>
              <a:rPr lang="ru-RU" sz="2800" i="1" dirty="0"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</a:rPr>
              <a:t>впровадження</a:t>
            </a:r>
            <a:r>
              <a:rPr lang="ru-RU" sz="2800" i="1" dirty="0">
                <a:latin typeface="Arial Black" panose="020B0A04020102020204" pitchFamily="34" charset="0"/>
              </a:rPr>
              <a:t> в </a:t>
            </a:r>
            <a:r>
              <a:rPr lang="ru-RU" sz="2800" i="1" dirty="0" err="1">
                <a:latin typeface="Arial Black" panose="020B0A04020102020204" pitchFamily="34" charset="0"/>
              </a:rPr>
              <a:t>освітню</a:t>
            </a:r>
            <a:r>
              <a:rPr lang="ru-RU" sz="2800" i="1" dirty="0">
                <a:latin typeface="Arial Black" panose="020B0A04020102020204" pitchFamily="34" charset="0"/>
              </a:rPr>
              <a:t> практику </a:t>
            </a:r>
            <a:r>
              <a:rPr lang="ru-RU" sz="2800" i="1" dirty="0" err="1">
                <a:latin typeface="Arial Black" panose="020B0A04020102020204" pitchFamily="34" charset="0"/>
              </a:rPr>
              <a:t>оригінальних</a:t>
            </a:r>
            <a:r>
              <a:rPr lang="ru-RU" sz="2800" i="1" dirty="0">
                <a:latin typeface="Arial Black" panose="020B0A04020102020204" pitchFamily="34" charset="0"/>
              </a:rPr>
              <a:t>, </a:t>
            </a:r>
            <a:r>
              <a:rPr lang="ru-RU" sz="2800" i="1" dirty="0" err="1">
                <a:latin typeface="Arial Black" panose="020B0A04020102020204" pitchFamily="34" charset="0"/>
              </a:rPr>
              <a:t>новаторських</a:t>
            </a:r>
            <a:r>
              <a:rPr lang="ru-RU" sz="2800" i="1" dirty="0"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</a:rPr>
              <a:t>способів</a:t>
            </a:r>
            <a:r>
              <a:rPr lang="ru-RU" sz="2800" i="1" dirty="0">
                <a:latin typeface="Arial Black" panose="020B0A04020102020204" pitchFamily="34" charset="0"/>
              </a:rPr>
              <a:t>, </a:t>
            </a:r>
            <a:r>
              <a:rPr lang="ru-RU" sz="2800" i="1" dirty="0" err="1">
                <a:latin typeface="Arial Black" panose="020B0A04020102020204" pitchFamily="34" charset="0"/>
              </a:rPr>
              <a:t>прийомів</a:t>
            </a:r>
            <a:r>
              <a:rPr lang="ru-RU" sz="2800" i="1" dirty="0"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</a:rPr>
              <a:t>педагогічних</a:t>
            </a:r>
            <a:r>
              <a:rPr lang="ru-RU" sz="2800" i="1" dirty="0"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</a:rPr>
              <a:t>дій</a:t>
            </a:r>
            <a:r>
              <a:rPr lang="ru-RU" sz="2800" i="1" dirty="0">
                <a:latin typeface="Arial Black" panose="020B0A04020102020204" pitchFamily="34" charset="0"/>
              </a:rPr>
              <a:t> і </a:t>
            </a:r>
            <a:r>
              <a:rPr lang="ru-RU" sz="2800" i="1" dirty="0" err="1">
                <a:latin typeface="Arial Black" panose="020B0A04020102020204" pitchFamily="34" charset="0"/>
              </a:rPr>
              <a:t>засобів</a:t>
            </a:r>
            <a:endParaRPr lang="uk-UA" sz="2800" i="1" dirty="0">
              <a:latin typeface="Arial Black" panose="020B0A040201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32B1245-67EF-4916-9015-EC4DC7CBCA70}"/>
              </a:ext>
            </a:extLst>
          </p:cNvPr>
          <p:cNvSpPr/>
          <p:nvPr/>
        </p:nvSpPr>
        <p:spPr>
          <a:xfrm>
            <a:off x="5801032" y="185044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Інноваційний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потенціал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закладу </a:t>
            </a:r>
            <a:r>
              <a:rPr lang="ru-RU" sz="2400" dirty="0" err="1">
                <a:solidFill>
                  <a:srgbClr val="006600"/>
                </a:solidFill>
                <a:latin typeface="Arial Black" panose="020B0A04020102020204" pitchFamily="34" charset="0"/>
              </a:rPr>
              <a:t>залежить</a:t>
            </a:r>
            <a:r>
              <a:rPr lang="ru-R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6600"/>
                </a:solidFill>
                <a:latin typeface="Arial Black" panose="020B0A04020102020204" pitchFamily="34" charset="0"/>
              </a:rPr>
              <a:t>від</a:t>
            </a:r>
            <a:r>
              <a:rPr lang="ru-R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6600"/>
                </a:solidFill>
                <a:latin typeface="Arial Black" panose="020B0A04020102020204" pitchFamily="34" charset="0"/>
              </a:rPr>
              <a:t>кількості</a:t>
            </a:r>
            <a:r>
              <a:rPr lang="ru-R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6600"/>
                </a:solidFill>
                <a:latin typeface="Arial Black" panose="020B0A04020102020204" pitchFamily="34" charset="0"/>
              </a:rPr>
              <a:t>педагогів</a:t>
            </a:r>
            <a:r>
              <a:rPr lang="ru-R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6600"/>
                </a:solidFill>
                <a:latin typeface="Arial Black" panose="020B0A04020102020204" pitchFamily="34" charset="0"/>
              </a:rPr>
              <a:t>які</a:t>
            </a:r>
            <a:r>
              <a:rPr lang="ru-R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 є педагогами-новаторами та першими </a:t>
            </a:r>
            <a:r>
              <a:rPr lang="ru-RU" sz="2400" dirty="0" err="1">
                <a:solidFill>
                  <a:srgbClr val="006600"/>
                </a:solidFill>
                <a:latin typeface="Arial Black" panose="020B0A04020102020204" pitchFamily="34" charset="0"/>
              </a:rPr>
              <a:t>сприймають</a:t>
            </a:r>
            <a:r>
              <a:rPr lang="ru-R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нове</a:t>
            </a:r>
            <a:r>
              <a:rPr lang="ru-R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 як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позитивне</a:t>
            </a:r>
            <a:endParaRPr lang="uk-UA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450FAF6-F8CC-4701-A771-EDA6B952BD3C}"/>
              </a:ext>
            </a:extLst>
          </p:cNvPr>
          <p:cNvSpPr/>
          <p:nvPr/>
        </p:nvSpPr>
        <p:spPr>
          <a:xfrm>
            <a:off x="4247536" y="4528096"/>
            <a:ext cx="688258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вміють розв'язувати нестандартні завдання, часто самі створюють систему роботи і розробляють власні педагогічні інновації</a:t>
            </a:r>
            <a:r>
              <a:rPr lang="uk-UA" dirty="0"/>
              <a:t>. </a:t>
            </a:r>
          </a:p>
        </p:txBody>
      </p:sp>
      <p:sp>
        <p:nvSpPr>
          <p:cNvPr id="7" name="Стрілка: вліво-вправо-вгору 6">
            <a:extLst>
              <a:ext uri="{FF2B5EF4-FFF2-40B4-BE49-F238E27FC236}">
                <a16:creationId xmlns:a16="http://schemas.microsoft.com/office/drawing/2014/main" id="{36F0E254-DD48-4AF6-A464-580293B55FDA}"/>
              </a:ext>
            </a:extLst>
          </p:cNvPr>
          <p:cNvSpPr/>
          <p:nvPr/>
        </p:nvSpPr>
        <p:spPr>
          <a:xfrm rot="5400000">
            <a:off x="3943497" y="-148122"/>
            <a:ext cx="1660128" cy="2143432"/>
          </a:xfrm>
          <a:prstGeom prst="leftRightUp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трілка: вигнута вгору 7">
            <a:extLst>
              <a:ext uri="{FF2B5EF4-FFF2-40B4-BE49-F238E27FC236}">
                <a16:creationId xmlns:a16="http://schemas.microsoft.com/office/drawing/2014/main" id="{D46D81D2-A09D-4EA2-B40B-6F3416115F39}"/>
              </a:ext>
            </a:extLst>
          </p:cNvPr>
          <p:cNvSpPr/>
          <p:nvPr/>
        </p:nvSpPr>
        <p:spPr>
          <a:xfrm rot="5078274">
            <a:off x="10626279" y="4034063"/>
            <a:ext cx="1414970" cy="15689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10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68ED03E-4B36-4E41-8671-E79979D02BE6}"/>
              </a:ext>
            </a:extLst>
          </p:cNvPr>
          <p:cNvSpPr/>
          <p:nvPr/>
        </p:nvSpPr>
        <p:spPr>
          <a:xfrm>
            <a:off x="285136" y="321610"/>
            <a:ext cx="7981040" cy="310854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Педагогічна рада навчального закладу, розглядаючи та обговорюючи розроблену цілісну модель інновації, ухвалює рішення про доцільність подальшого провадження освітньої інновації в закладі.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E8D1C09-3FAE-4BDC-9874-A2CAD4EEEB6B}"/>
              </a:ext>
            </a:extLst>
          </p:cNvPr>
          <p:cNvSpPr/>
          <p:nvPr/>
        </p:nvSpPr>
        <p:spPr>
          <a:xfrm>
            <a:off x="2545069" y="3572487"/>
            <a:ext cx="6096000" cy="2954655"/>
          </a:xfrm>
          <a:prstGeom prst="rect">
            <a:avLst/>
          </a:prstGeom>
          <a:solidFill>
            <a:srgbClr val="CCCCFF"/>
          </a:solidFill>
        </p:spPr>
        <p:txBody>
          <a:bodyPr>
            <a:spAutoFit/>
          </a:bodyPr>
          <a:lstStyle/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За позитивного рішення педагогічної ради відбувається систематизація та узагальнення досвіду інноваційної освітньої діяльності.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E497B9-B995-4675-BFC4-174824CF3E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632" y="2131142"/>
            <a:ext cx="3662123" cy="24489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6B695-35A9-439B-A976-65AECA223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7" y="3598296"/>
            <a:ext cx="2371332" cy="25957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47FA62-3ED7-4EF0-BA5A-47E296766D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792" y="62969"/>
            <a:ext cx="3411878" cy="23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52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F33A58C-B261-48D3-86C7-864D6203120A}"/>
              </a:ext>
            </a:extLst>
          </p:cNvPr>
          <p:cNvSpPr/>
          <p:nvPr/>
        </p:nvSpPr>
        <p:spPr>
          <a:xfrm>
            <a:off x="211836" y="209689"/>
            <a:ext cx="11768328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Антиінноваційні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бар'єри у професійній діяльності педагога та шляхи їх подолання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BAC0143-61B6-43C0-920B-BDAB88701F61}"/>
              </a:ext>
            </a:extLst>
          </p:cNvPr>
          <p:cNvSpPr/>
          <p:nvPr/>
        </p:nvSpPr>
        <p:spPr>
          <a:xfrm>
            <a:off x="211836" y="2939903"/>
            <a:ext cx="7075932" cy="267765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Антиінноваційні</a:t>
            </a:r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бар'єри (</a:t>
            </a:r>
            <a:r>
              <a:rPr lang="uk-UA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франц</a:t>
            </a:r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. – </a:t>
            </a:r>
            <a:r>
              <a:rPr lang="en-US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barriere</a:t>
            </a:r>
            <a:r>
              <a:rPr lang="en-US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– </a:t>
            </a:r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перешкода, перепона) – зовнішні або внутрішні перешкоди,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які заважають здійсненню інноваційної діяльності.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8145B6-4EE6-45BF-AD26-7D0B8B67A4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768" y="2148681"/>
            <a:ext cx="4251763" cy="39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94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F33A58C-B261-48D3-86C7-864D6203120A}"/>
              </a:ext>
            </a:extLst>
          </p:cNvPr>
          <p:cNvSpPr/>
          <p:nvPr/>
        </p:nvSpPr>
        <p:spPr>
          <a:xfrm>
            <a:off x="211836" y="209689"/>
            <a:ext cx="11768328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Антиінноваційні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бар'єри у професійній діяльності педагога та шляхи їх подолання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D621A5E-7ED8-455D-88E0-A307063866BB}"/>
              </a:ext>
            </a:extLst>
          </p:cNvPr>
          <p:cNvSpPr/>
          <p:nvPr/>
        </p:nvSpPr>
        <p:spPr>
          <a:xfrm>
            <a:off x="438912" y="2395728"/>
            <a:ext cx="7342632" cy="390876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Упровадження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нової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ідеї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, проекту </a:t>
            </a:r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або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технології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часто </a:t>
            </a:r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наштовхується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 на </a:t>
            </a:r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різні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перешкоди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, </a:t>
            </a:r>
          </a:p>
          <a:p>
            <a:r>
              <a:rPr lang="ru-RU" sz="32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які</a:t>
            </a:r>
            <a:r>
              <a:rPr lang="ru-RU" sz="3200" i="1" dirty="0">
                <a:solidFill>
                  <a:srgbClr val="0000FF"/>
                </a:solidFill>
                <a:latin typeface="Arial Black" panose="020B0A04020102020204" pitchFamily="34" charset="0"/>
              </a:rPr>
              <a:t> названо </a:t>
            </a:r>
            <a:r>
              <a:rPr lang="ru-RU" sz="44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антиінноваційними</a:t>
            </a:r>
            <a:r>
              <a:rPr lang="ru-RU" sz="44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бар'єрами</a:t>
            </a:r>
            <a:endParaRPr lang="ru-RU" sz="32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1A3986-837F-4916-82D4-F741FD7995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625" y="1929384"/>
            <a:ext cx="4701540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41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963EF31-7F1A-42F3-8780-A9A5C57F462D}"/>
              </a:ext>
            </a:extLst>
          </p:cNvPr>
          <p:cNvSpPr/>
          <p:nvPr/>
        </p:nvSpPr>
        <p:spPr>
          <a:xfrm>
            <a:off x="4807670" y="2747989"/>
            <a:ext cx="70261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1. Пряма відмова від участі в інноваційній діяльності;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2. Імітація активності з одночасною демонстрацією того,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що нововведення не дає позитивних результатів, тощо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0E1D4-828C-414E-BCEA-835C6144CD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19" y="2356644"/>
            <a:ext cx="4062952" cy="350704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14A61C0-E624-4DFA-A9B4-60BBC9900C70}"/>
              </a:ext>
            </a:extLst>
          </p:cNvPr>
          <p:cNvSpPr/>
          <p:nvPr/>
        </p:nvSpPr>
        <p:spPr>
          <a:xfrm>
            <a:off x="1377106" y="201173"/>
            <a:ext cx="6827510" cy="1323439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Опір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нововведенням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є </a:t>
            </a:r>
          </a:p>
          <a:p>
            <a:pPr algn="ctr"/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поширеним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явищем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uk-UA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C8F6AC-A7E2-4D23-B2E7-A5CCE34C060E}"/>
              </a:ext>
            </a:extLst>
          </p:cNvPr>
          <p:cNvSpPr/>
          <p:nvPr/>
        </p:nvSpPr>
        <p:spPr>
          <a:xfrm>
            <a:off x="5149132" y="2033646"/>
            <a:ext cx="6110968" cy="58477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Він може проявлятися як</a:t>
            </a:r>
            <a:r>
              <a:rPr lang="uk-UA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3298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14A61C0-E624-4DFA-A9B4-60BBC9900C70}"/>
              </a:ext>
            </a:extLst>
          </p:cNvPr>
          <p:cNvSpPr/>
          <p:nvPr/>
        </p:nvSpPr>
        <p:spPr>
          <a:xfrm>
            <a:off x="1377106" y="201173"/>
            <a:ext cx="6827510" cy="1323439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Опір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нововведенням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є </a:t>
            </a:r>
          </a:p>
          <a:p>
            <a:pPr algn="ctr"/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поширеним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явищем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uk-UA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C8F6AC-A7E2-4D23-B2E7-A5CCE34C060E}"/>
              </a:ext>
            </a:extLst>
          </p:cNvPr>
          <p:cNvSpPr/>
          <p:nvPr/>
        </p:nvSpPr>
        <p:spPr>
          <a:xfrm>
            <a:off x="414528" y="1978782"/>
            <a:ext cx="6110968" cy="58477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Він може проявлятися як</a:t>
            </a:r>
            <a:r>
              <a:rPr lang="uk-UA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02BC046-8FEC-427C-9252-DE494A8C2D28}"/>
              </a:ext>
            </a:extLst>
          </p:cNvPr>
          <p:cNvSpPr/>
          <p:nvPr/>
        </p:nvSpPr>
        <p:spPr>
          <a:xfrm>
            <a:off x="213360" y="2759414"/>
            <a:ext cx="8564880" cy="353943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3. Консервативний і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непіддатливий до новацій досвід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роботи;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4. Особливості мислення багатьох педагогів, які орієнтуються на здоровий глузд і побутові уявлення про свою професійну діяльність.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CC7008-4D89-4699-8230-6CFCFD2413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216" y="1585116"/>
            <a:ext cx="4407408" cy="28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5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2D318B1-388C-4718-B055-06154DE83095}"/>
              </a:ext>
            </a:extLst>
          </p:cNvPr>
          <p:cNvSpPr/>
          <p:nvPr/>
        </p:nvSpPr>
        <p:spPr>
          <a:xfrm>
            <a:off x="432816" y="459200"/>
            <a:ext cx="6754368" cy="310854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Щоб подолати всі ці бар'єри, педагог нерідко повинен не тільки виносити, осмислити, обґрунтувати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інноваційну ідею, а й виявити громадянську мужність під час її реалізації.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879E3-3F6A-474C-A603-886D0A07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04088"/>
            <a:ext cx="4544568" cy="352762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C33944C-EF8A-4644-80BF-949FFE975C56}"/>
              </a:ext>
            </a:extLst>
          </p:cNvPr>
          <p:cNvSpPr/>
          <p:nvPr/>
        </p:nvSpPr>
        <p:spPr>
          <a:xfrm>
            <a:off x="346309" y="4474909"/>
            <a:ext cx="10043134" cy="1077218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Нове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невідоме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завжди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викликає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у людей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тривогу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і страх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8249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9DAF8-3A71-4BB1-ABA8-0E6E982765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24" y="1995678"/>
            <a:ext cx="3722739" cy="2481826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D2E3738-D955-4764-AE88-7A0DC451CD1C}"/>
              </a:ext>
            </a:extLst>
          </p:cNvPr>
          <p:cNvSpPr/>
          <p:nvPr/>
        </p:nvSpPr>
        <p:spPr>
          <a:xfrm>
            <a:off x="3979163" y="1898195"/>
            <a:ext cx="7880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Антиінноваційні</a:t>
            </a:r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стереотипи часто вибудовуються за такою схемою: «Так, але...», яка має такі модифікації: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"Це в нас уже є".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Наводиться приклад, чимось подібний на пропоноване нововведення.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62DD5EF-4FC5-4E56-83BD-ED288583903F}"/>
              </a:ext>
            </a:extLst>
          </p:cNvPr>
          <p:cNvSpPr/>
          <p:nvPr/>
        </p:nvSpPr>
        <p:spPr>
          <a:xfrm>
            <a:off x="164592" y="508939"/>
            <a:ext cx="11301984" cy="132343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Антиінноваційні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стереотипи як форми </a:t>
            </a:r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антиінноваційної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поведінки</a:t>
            </a:r>
          </a:p>
        </p:txBody>
      </p:sp>
    </p:spTree>
    <p:extLst>
      <p:ext uri="{BB962C8B-B14F-4D97-AF65-F5344CB8AC3E}">
        <p14:creationId xmlns:p14="http://schemas.microsoft.com/office/powerpoint/2010/main" val="4027343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62DD5EF-4FC5-4E56-83BD-ED288583903F}"/>
              </a:ext>
            </a:extLst>
          </p:cNvPr>
          <p:cNvSpPr/>
          <p:nvPr/>
        </p:nvSpPr>
        <p:spPr>
          <a:xfrm>
            <a:off x="164592" y="508939"/>
            <a:ext cx="11301984" cy="132343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Антиінноваційні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стереотипи як форми </a:t>
            </a:r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антиінноваційної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поведінки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86FFDF9-224D-4A64-9E3A-0D9B04CB2744}"/>
              </a:ext>
            </a:extLst>
          </p:cNvPr>
          <p:cNvSpPr/>
          <p:nvPr/>
        </p:nvSpPr>
        <p:spPr>
          <a:xfrm>
            <a:off x="3651503" y="3124284"/>
            <a:ext cx="7954149" cy="267765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2. "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Це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в нас не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вийде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". </a:t>
            </a:r>
          </a:p>
          <a:p>
            <a:endParaRPr lang="ru-RU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На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підтвердження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цієї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точки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зору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наводять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різноманітні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причини,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які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, на думку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опонентів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нововведення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,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унеможливлюють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його</a:t>
            </a:r>
            <a:r>
              <a:rPr lang="ru-RU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впровадження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0F1190-3E96-49B7-A91F-E763B20F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53" y="2024402"/>
            <a:ext cx="3057525" cy="20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2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62DD5EF-4FC5-4E56-83BD-ED288583903F}"/>
              </a:ext>
            </a:extLst>
          </p:cNvPr>
          <p:cNvSpPr/>
          <p:nvPr/>
        </p:nvSpPr>
        <p:spPr>
          <a:xfrm>
            <a:off x="164592" y="508939"/>
            <a:ext cx="11301984" cy="132343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Антиінноваційні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стереотипи як форми </a:t>
            </a:r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антиінноваційної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поведінки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9D3B211-1D13-445D-85D4-3DD3AAF4EC26}"/>
              </a:ext>
            </a:extLst>
          </p:cNvPr>
          <p:cNvSpPr/>
          <p:nvPr/>
        </p:nvSpPr>
        <p:spPr>
          <a:xfrm>
            <a:off x="2825497" y="2138153"/>
            <a:ext cx="87979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3. "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Це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не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вирішує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наших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головних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проблем". </a:t>
            </a:r>
          </a:p>
          <a:p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Такої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позиції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дотримуються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прибічники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радикальних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нововведень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Однак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диференціація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проблем на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головні</a:t>
            </a:r>
            <a:endParaRPr lang="ru-RU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й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другорядні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часто є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суб'єктивною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, тому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нерідко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така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критика не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дає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змоги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реалізувати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потрібні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й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цінні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нововведення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33B82A-1F6B-44AD-9274-21119323D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92" y="2467337"/>
            <a:ext cx="2560587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51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62DD5EF-4FC5-4E56-83BD-ED288583903F}"/>
              </a:ext>
            </a:extLst>
          </p:cNvPr>
          <p:cNvSpPr/>
          <p:nvPr/>
        </p:nvSpPr>
        <p:spPr>
          <a:xfrm>
            <a:off x="219456" y="73544"/>
            <a:ext cx="11301984" cy="132343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Антиінноваційні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стереотипи як форми </a:t>
            </a:r>
            <a:r>
              <a:rPr lang="uk-UA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антиінноваційної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поведінки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AC9276D-2AEE-4361-8334-4ED31DCA51FD}"/>
              </a:ext>
            </a:extLst>
          </p:cNvPr>
          <p:cNvSpPr/>
          <p:nvPr/>
        </p:nvSpPr>
        <p:spPr>
          <a:xfrm>
            <a:off x="3803904" y="1598170"/>
            <a:ext cx="72420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4. "Це вимагає доопрацювання". Виявивши недоліки нововведення, переконують, що воно ще не готове до застосування.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5. "Є й інші пропозиції". 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Нововведенню пропонується альтернатива, що має на меті переведення уваги на взаємодію, політику авторів протилежних ідей.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B0F450-5852-422D-8E84-58969C2D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2404490"/>
            <a:ext cx="3511295" cy="2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A5694-00A1-45F1-A27F-51FB678D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286603"/>
            <a:ext cx="11454581" cy="1450757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Інноваційна компетентність педагога 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416A6C3-04C2-4285-9659-D937D2E9F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962" y="1946787"/>
            <a:ext cx="4621162" cy="4013747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- система мотивів, знань, умінь, навичок, особистісних якостей, що забезпечує ефективність використання нових педагогічних технологій у роботі з дітьми</a:t>
            </a:r>
          </a:p>
          <a:p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AAEA16E-FCE4-4717-A761-0761A0ECE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5378244" y="1946787"/>
            <a:ext cx="6459793" cy="681265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Компоненти</a:t>
            </a:r>
            <a: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:</a:t>
            </a:r>
            <a:r>
              <a:rPr lang="ru-RU" sz="28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endParaRPr lang="uk-UA" sz="28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7DD828-423C-4E5E-9386-6AE7B026D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1266" y="2556387"/>
            <a:ext cx="5840360" cy="344986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обізнаність про інноваційні педагогічні технології;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належне володіння їх змістом і методикою;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результативність використання інновацій в освітній роботі;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особиста переконаність у необхідності застосування інноваційних пе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дагогічних технолог</a:t>
            </a:r>
            <a:r>
              <a:rPr lang="uk-UA" dirty="0">
                <a:latin typeface="Arial Black" panose="020B0A04020102020204" pitchFamily="34" charset="0"/>
              </a:rPr>
              <a:t>ій</a:t>
            </a:r>
          </a:p>
          <a:p>
            <a:endParaRPr lang="uk-UA" dirty="0"/>
          </a:p>
        </p:txBody>
      </p:sp>
      <p:sp>
        <p:nvSpPr>
          <p:cNvPr id="11" name="Стрілка: розгорнута 10">
            <a:extLst>
              <a:ext uri="{FF2B5EF4-FFF2-40B4-BE49-F238E27FC236}">
                <a16:creationId xmlns:a16="http://schemas.microsoft.com/office/drawing/2014/main" id="{76458B69-09AD-4CDC-8683-36F10C9C88F3}"/>
              </a:ext>
            </a:extLst>
          </p:cNvPr>
          <p:cNvSpPr/>
          <p:nvPr/>
        </p:nvSpPr>
        <p:spPr>
          <a:xfrm rot="6158026">
            <a:off x="9820779" y="1166747"/>
            <a:ext cx="1712074" cy="287886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2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Стрілка: вигнута вправо 11">
            <a:extLst>
              <a:ext uri="{FF2B5EF4-FFF2-40B4-BE49-F238E27FC236}">
                <a16:creationId xmlns:a16="http://schemas.microsoft.com/office/drawing/2014/main" id="{F96CF439-FF6F-49BB-9B81-645370536918}"/>
              </a:ext>
            </a:extLst>
          </p:cNvPr>
          <p:cNvSpPr/>
          <p:nvPr/>
        </p:nvSpPr>
        <p:spPr>
          <a:xfrm rot="4081557">
            <a:off x="821824" y="599399"/>
            <a:ext cx="858566" cy="16415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F4139C-4E17-426E-8ACF-727B3577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95" y="4870348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5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1DC0E07-9EED-4BA0-A828-06D6D0E2E727}"/>
              </a:ext>
            </a:extLst>
          </p:cNvPr>
          <p:cNvSpPr/>
          <p:nvPr/>
        </p:nvSpPr>
        <p:spPr>
          <a:xfrm>
            <a:off x="94369" y="79096"/>
            <a:ext cx="10759677" cy="646331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Як уникнути </a:t>
            </a:r>
            <a:r>
              <a:rPr lang="uk-UA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антиінноваційних</a:t>
            </a: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бар'єрів?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994EEB-D620-4253-823E-8E5B9DFDD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9" y="725427"/>
            <a:ext cx="3459481" cy="2594611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8325D69-52B9-411A-97BB-392EAF41505B}"/>
              </a:ext>
            </a:extLst>
          </p:cNvPr>
          <p:cNvSpPr/>
          <p:nvPr/>
        </p:nvSpPr>
        <p:spPr>
          <a:xfrm>
            <a:off x="3383280" y="828675"/>
            <a:ext cx="8808720" cy="56938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Профілактика та подолання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психологічних бар’єрів до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інноваційної діяльності у 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педагогічних працівників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 є необхідною умовою 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ефективного впровадження інновацій в 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освітній процес</a:t>
            </a:r>
            <a:endParaRPr lang="uk-UA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80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1DC0E07-9EED-4BA0-A828-06D6D0E2E727}"/>
              </a:ext>
            </a:extLst>
          </p:cNvPr>
          <p:cNvSpPr/>
          <p:nvPr/>
        </p:nvSpPr>
        <p:spPr>
          <a:xfrm>
            <a:off x="2938622" y="609448"/>
            <a:ext cx="6040436" cy="646331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uk-UA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икористані</a:t>
            </a: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джерела: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E74B042-F89C-4C1B-AF51-1951EDB370E2}"/>
              </a:ext>
            </a:extLst>
          </p:cNvPr>
          <p:cNvSpPr/>
          <p:nvPr/>
        </p:nvSpPr>
        <p:spPr>
          <a:xfrm>
            <a:off x="466344" y="2148840"/>
            <a:ext cx="8677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Любомира Калуська, Марія </a:t>
            </a:r>
            <a:r>
              <a:rPr lang="uk-UA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Отрощенко</a:t>
            </a: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"Інновації в </a:t>
            </a:r>
            <a:r>
              <a:rPr lang="uk-UA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дошкіллі</a:t>
            </a: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Тернопіль, Мандрівець, 2010;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Шинкар. "Як організувати роботу педагогів з інноваціями, аби уникнути спротиву"  Вихователь-методист № 8, 2022 р.;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</a:t>
            </a:r>
            <a:r>
              <a:rPr lang="uk-UA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Бадер</a:t>
            </a: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"Уперед до інновацій: організуйте роботу творчої групи", Вихователь-методист № 10, 2020 р.;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Безсонова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медалі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впровадити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садку;</a:t>
            </a:r>
          </a:p>
          <a:p>
            <a:pPr marL="342900" indent="-342900">
              <a:buAutoNum type="arabicPeriod"/>
            </a:pP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-методист № 9, 2021.</a:t>
            </a:r>
            <a:endParaRPr lang="uk-U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16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1B0D64-D1EE-4065-ABD0-F08587518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36" y="201168"/>
            <a:ext cx="10844784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0AB5D-DBEA-4244-8DF3-9E3CA0F918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впровадження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інновацій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у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чотири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етапи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0B20114-A209-43D0-B1BC-1DB2113C87D7}"/>
              </a:ext>
            </a:extLst>
          </p:cNvPr>
          <p:cNvSpPr/>
          <p:nvPr/>
        </p:nvSpPr>
        <p:spPr>
          <a:xfrm>
            <a:off x="766916" y="1956619"/>
            <a:ext cx="7737987" cy="403187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Arial Black" panose="020B0A04020102020204" pitchFamily="34" charset="0"/>
              </a:rPr>
              <a:t>•	підготовчий;</a:t>
            </a:r>
          </a:p>
          <a:p>
            <a:endParaRPr lang="uk-UA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sz="3200" dirty="0">
                <a:solidFill>
                  <a:srgbClr val="7030A0"/>
                </a:solidFill>
                <a:latin typeface="Arial Black" panose="020B0A04020102020204" pitchFamily="34" charset="0"/>
              </a:rPr>
              <a:t>•	організаційно-прогностичний;</a:t>
            </a:r>
          </a:p>
          <a:p>
            <a:endParaRPr lang="uk-UA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sz="3200" dirty="0">
                <a:solidFill>
                  <a:srgbClr val="7030A0"/>
                </a:solidFill>
                <a:latin typeface="Arial Black" panose="020B0A04020102020204" pitchFamily="34" charset="0"/>
              </a:rPr>
              <a:t>•	пошуково-формувальний;</a:t>
            </a:r>
          </a:p>
          <a:p>
            <a:endParaRPr lang="uk-UA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sz="3200" dirty="0">
                <a:solidFill>
                  <a:srgbClr val="7030A0"/>
                </a:solidFill>
                <a:latin typeface="Arial Black" panose="020B0A04020102020204" pitchFamily="34" charset="0"/>
              </a:rPr>
              <a:t>•	</a:t>
            </a:r>
            <a:r>
              <a:rPr lang="uk-UA" sz="32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узагальнювально</a:t>
            </a:r>
            <a:r>
              <a:rPr lang="uk-UA" sz="3200" dirty="0">
                <a:solidFill>
                  <a:srgbClr val="7030A0"/>
                </a:solidFill>
                <a:latin typeface="Arial Black" panose="020B0A04020102020204" pitchFamily="34" charset="0"/>
              </a:rPr>
              <a:t>-впроваджувальний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9493ED-041B-4011-8E13-AE93D7D977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083" y="3429000"/>
            <a:ext cx="3460955" cy="26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2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97A88F6-A908-4D47-8667-079CC127E8A8}"/>
              </a:ext>
            </a:extLst>
          </p:cNvPr>
          <p:cNvSpPr/>
          <p:nvPr/>
        </p:nvSpPr>
        <p:spPr>
          <a:xfrm>
            <a:off x="3262532" y="166837"/>
            <a:ext cx="5666936" cy="769441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Підготовчий етап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5E4F66B-96C0-4912-8C58-0DACAB38EE5E}"/>
              </a:ext>
            </a:extLst>
          </p:cNvPr>
          <p:cNvSpPr/>
          <p:nvPr/>
        </p:nvSpPr>
        <p:spPr>
          <a:xfrm>
            <a:off x="196645" y="1120879"/>
            <a:ext cx="6951406" cy="4832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6600"/>
                </a:solidFill>
                <a:latin typeface="Arial Black" panose="020B0A04020102020204" pitchFamily="34" charset="0"/>
              </a:rPr>
              <a:t>Започатковуючи будь-яку освітню інновацію, важливо визначити, яких педагогів можна залучити до інноваційного процесу. </a:t>
            </a:r>
          </a:p>
          <a:p>
            <a:r>
              <a:rPr lang="uk-UA" sz="2800" i="1" dirty="0">
                <a:solidFill>
                  <a:srgbClr val="006600"/>
                </a:solidFill>
                <a:latin typeface="Arial Black" panose="020B0A04020102020204" pitchFamily="34" charset="0"/>
              </a:rPr>
              <a:t>Керівник  закладу за експертним оцінюванням педагогічного досвіду колективу визначає рівень інноваційної культури, дослідно-творчих здібностей кожного педагога</a:t>
            </a:r>
            <a:r>
              <a:rPr lang="uk-UA" i="1" dirty="0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C4842-CAC4-4296-800C-8E7624A9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206" y="1750142"/>
            <a:ext cx="4739149" cy="32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0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6F64D2-F660-4CFF-82F8-E82DA0B45A07}"/>
              </a:ext>
            </a:extLst>
          </p:cNvPr>
          <p:cNvSpPr/>
          <p:nvPr/>
        </p:nvSpPr>
        <p:spPr>
          <a:xfrm>
            <a:off x="186814" y="226142"/>
            <a:ext cx="8367252" cy="65581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Отримати дані  можна за допомогою таких методів, як: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•	спостереження освітнього процесу;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•	вивчення планування освітнього процесу;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•	моніторинг рівня розвитку, вихованості, навченості дітей;</a:t>
            </a:r>
          </a:p>
          <a:p>
            <a:endParaRPr lang="uk-UA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•	бесіди з педагогами, дітьми, батьками;</a:t>
            </a:r>
          </a:p>
          <a:p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•	анкетування педагогічних працівників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54C8DE-4DDB-4839-9E6C-AAE664BCD8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652" y="2133599"/>
            <a:ext cx="4129548" cy="31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14C1799-5502-4D70-9D01-6EF49BD57041}"/>
              </a:ext>
            </a:extLst>
          </p:cNvPr>
          <p:cNvSpPr/>
          <p:nvPr/>
        </p:nvSpPr>
        <p:spPr>
          <a:xfrm>
            <a:off x="511278" y="242104"/>
            <a:ext cx="10323870" cy="286232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Ініціатор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упровадження освітньої інновації має довести 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актуальність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обраної ним теми під час 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засідання педагогічної ради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Керівник навчального закладу може допомогти йому в цьому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AC938-5E8E-46C6-A4C8-710BF2BF8A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144" y="2868784"/>
            <a:ext cx="1802067" cy="1250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2016F5-682B-4E85-B693-7663CFE5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509" y="3883742"/>
            <a:ext cx="38957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1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99CC"/>
            </a:gs>
            <a:gs pos="5000">
              <a:schemeClr val="accent1">
                <a:lumMod val="45000"/>
                <a:lumOff val="55000"/>
              </a:schemeClr>
            </a:gs>
            <a:gs pos="8000">
              <a:schemeClr val="bg2"/>
            </a:gs>
            <a:gs pos="7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C8D949E-20FD-428B-B475-BCCA85DBC497}"/>
              </a:ext>
            </a:extLst>
          </p:cNvPr>
          <p:cNvSpPr/>
          <p:nvPr/>
        </p:nvSpPr>
        <p:spPr>
          <a:xfrm>
            <a:off x="693174" y="237044"/>
            <a:ext cx="10805651" cy="4154984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актуальність теми освітньої інновації визначають за допомогою таких показників, як:</a:t>
            </a:r>
          </a:p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•	обмежене поле застосування тих чи тих знань;</a:t>
            </a:r>
          </a:p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•	недостатній рівень знань, умінь та навичок, яких набувають діти;</a:t>
            </a:r>
          </a:p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•	невідповідність професійної підготовки педагогічних працівників новим соціально-економічним умовам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EAF824-D691-4FB0-854C-1672116A1F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593" y="3930310"/>
            <a:ext cx="3569110" cy="22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6282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526</TotalTime>
  <Words>1376</Words>
  <Application>Microsoft Office PowerPoint</Application>
  <PresentationFormat>Широкий екран</PresentationFormat>
  <Paragraphs>203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8" baseType="lpstr">
      <vt:lpstr>Arial Black</vt:lpstr>
      <vt:lpstr>Calibri</vt:lpstr>
      <vt:lpstr>Calibri Light</vt:lpstr>
      <vt:lpstr>Times New Roman</vt:lpstr>
      <vt:lpstr>Wingdings</vt:lpstr>
      <vt:lpstr>Ретроспектива</vt:lpstr>
      <vt:lpstr>Презентація PowerPoint</vt:lpstr>
      <vt:lpstr>вимоги до фахівців дошкілля:</vt:lpstr>
      <vt:lpstr>Інноваційні педагогічні технології - </vt:lpstr>
      <vt:lpstr>Інноваційна компетентність педагога </vt:lpstr>
      <vt:lpstr>впровадження інновацій у чотири етапи: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126</cp:revision>
  <dcterms:created xsi:type="dcterms:W3CDTF">2024-06-17T08:45:18Z</dcterms:created>
  <dcterms:modified xsi:type="dcterms:W3CDTF">2024-12-27T10:26:54Z</dcterms:modified>
</cp:coreProperties>
</file>